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9" r:id="rId4"/>
    <p:sldId id="257" r:id="rId5"/>
    <p:sldId id="258" r:id="rId6"/>
    <p:sldId id="259" r:id="rId7"/>
    <p:sldId id="270" r:id="rId8"/>
    <p:sldId id="261" r:id="rId9"/>
    <p:sldId id="262" r:id="rId10"/>
    <p:sldId id="263" r:id="rId11"/>
    <p:sldId id="264" r:id="rId12"/>
    <p:sldId id="265" r:id="rId13"/>
    <p:sldId id="260" r:id="rId14"/>
    <p:sldId id="267" r:id="rId15"/>
    <p:sldId id="271" r:id="rId16"/>
    <p:sldId id="272" r:id="rId17"/>
    <p:sldId id="292" r:id="rId18"/>
    <p:sldId id="274" r:id="rId19"/>
    <p:sldId id="273" r:id="rId20"/>
    <p:sldId id="275" r:id="rId21"/>
    <p:sldId id="276" r:id="rId22"/>
    <p:sldId id="277" r:id="rId23"/>
    <p:sldId id="279" r:id="rId24"/>
    <p:sldId id="278"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8/15/2019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8/15/2019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8/15/2019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8/15/2019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8/15/2019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8/15/2019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8/15/2019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8/15/2019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8/15/2019</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981199"/>
          </a:xfrm>
        </p:spPr>
        <p:txBody>
          <a:bodyPr/>
          <a:lstStyle/>
          <a:p>
            <a:r>
              <a:rPr lang="en-US" dirty="0" smtClean="0"/>
              <a:t>ALLIUM  CEPA</a:t>
            </a:r>
            <a:endParaRPr lang="en-US" dirty="0"/>
          </a:p>
        </p:txBody>
      </p:sp>
      <p:pic>
        <p:nvPicPr>
          <p:cNvPr id="2050" name="Picture 2" descr="C:\Users\speed computers.Speedcomputer.000\Desktop\ALLIUM CEPA 2.jpg"/>
          <p:cNvPicPr>
            <a:picLocks noChangeAspect="1" noChangeArrowheads="1"/>
          </p:cNvPicPr>
          <p:nvPr/>
        </p:nvPicPr>
        <p:blipFill>
          <a:blip r:embed="rId2"/>
          <a:srcRect/>
          <a:stretch>
            <a:fillRect/>
          </a:stretch>
        </p:blipFill>
        <p:spPr bwMode="auto">
          <a:xfrm>
            <a:off x="1295400" y="3581400"/>
            <a:ext cx="3429000" cy="2819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lstStyle/>
          <a:p>
            <a:r>
              <a:rPr lang="en-US" dirty="0" smtClean="0"/>
              <a:t>Besides largely being used for cooking, onions were also valued for their therapeutic properties, such as being a decongestant, anti-inflammatory, expectorant, antibiotic, and diuretic. In the Middle Ages, the potent aroma of onions was thought to prevent infections. People would even dangle onions outside their homes to keep the plague at bay.</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85000" lnSpcReduction="20000"/>
          </a:bodyPr>
          <a:lstStyle/>
          <a:p>
            <a:r>
              <a:rPr lang="en-US" b="1" i="1" dirty="0" smtClean="0"/>
              <a:t>Uses and Health Benefits of Homeopathic </a:t>
            </a:r>
            <a:r>
              <a:rPr lang="en-US" b="1" i="1" dirty="0" err="1" smtClean="0"/>
              <a:t>Allium</a:t>
            </a:r>
            <a:r>
              <a:rPr lang="en-US" b="1" i="1" dirty="0" smtClean="0"/>
              <a:t> </a:t>
            </a:r>
            <a:r>
              <a:rPr lang="en-US" b="1" i="1" dirty="0" err="1" smtClean="0"/>
              <a:t>Cepa</a:t>
            </a:r>
            <a:endParaRPr lang="en-US" b="1" dirty="0" smtClean="0"/>
          </a:p>
          <a:p>
            <a:pPr>
              <a:buNone/>
            </a:pPr>
            <a:r>
              <a:rPr lang="en-US" dirty="0" smtClean="0"/>
              <a:t>             -Onions are pungent, and traditionally, when chopped, its chemical substances will irritate the eyes and nose and cause them to water. In homeopathy, </a:t>
            </a:r>
            <a:r>
              <a:rPr lang="en-US" dirty="0" err="1" smtClean="0"/>
              <a:t>Allium</a:t>
            </a:r>
            <a:r>
              <a:rPr lang="en-US" dirty="0" smtClean="0"/>
              <a:t> </a:t>
            </a:r>
            <a:r>
              <a:rPr lang="en-US" dirty="0" err="1" smtClean="0"/>
              <a:t>cepa</a:t>
            </a:r>
            <a:r>
              <a:rPr lang="en-US" dirty="0" smtClean="0"/>
              <a:t> is used to treat conditions that cause the same reaction in the body, including mucous membrane problems of the eyes and nose, such as the flu or common cold. In 1847, German physician Dr. Constantine </a:t>
            </a:r>
            <a:r>
              <a:rPr lang="en-US" dirty="0" err="1" smtClean="0"/>
              <a:t>Hering</a:t>
            </a:r>
            <a:r>
              <a:rPr lang="en-US" dirty="0" smtClean="0"/>
              <a:t> would be the first to prove the onion to work as a homeopathic remedy.</a:t>
            </a:r>
          </a:p>
          <a:p>
            <a:r>
              <a:rPr lang="en-US" dirty="0" smtClean="0"/>
              <a:t>Since that point, </a:t>
            </a:r>
            <a:r>
              <a:rPr lang="en-US" dirty="0" err="1" smtClean="0"/>
              <a:t>Allium</a:t>
            </a:r>
            <a:r>
              <a:rPr lang="en-US" dirty="0" smtClean="0"/>
              <a:t> </a:t>
            </a:r>
            <a:r>
              <a:rPr lang="en-US" dirty="0" err="1" smtClean="0"/>
              <a:t>cepa</a:t>
            </a:r>
            <a:r>
              <a:rPr lang="en-US" dirty="0" smtClean="0"/>
              <a:t> has gone on to also treat throat and chest infections, headaches, and neuralgic pains. Dull thinking, sleepiness, difficulty in concentrating, anxiety, and fear of pain are also common trademarks of the person that responds well to </a:t>
            </a:r>
            <a:r>
              <a:rPr lang="en-US" dirty="0" err="1" smtClean="0"/>
              <a:t>Allium</a:t>
            </a:r>
            <a:r>
              <a:rPr lang="en-US" dirty="0" smtClean="0"/>
              <a:t> </a:t>
            </a:r>
            <a:r>
              <a:rPr lang="en-US" dirty="0" err="1" smtClean="0"/>
              <a:t>cepa</a:t>
            </a:r>
            <a:r>
              <a:rPr lang="en-US" dirty="0" smtClean="0"/>
              <a:t>. Other than that, there are no marked emotional symptoms indicative of </a:t>
            </a:r>
            <a:r>
              <a:rPr lang="en-US" dirty="0" err="1" smtClean="0"/>
              <a:t>Allium</a:t>
            </a:r>
            <a:r>
              <a:rPr lang="en-US" dirty="0" smtClean="0"/>
              <a:t> </a:t>
            </a:r>
            <a:r>
              <a:rPr lang="en-US" dirty="0" err="1" smtClean="0"/>
              <a:t>cepa</a:t>
            </a:r>
            <a:r>
              <a:rPr lang="en-US" dirty="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People that require the remedy will often crave onions, and feel well when they consume them. The person also has a great appetite and thirst; however, salads and cucumbers disturb their digestion.</a:t>
            </a:r>
          </a:p>
          <a:p>
            <a:r>
              <a:rPr lang="en-US" dirty="0" smtClean="0"/>
              <a:t>Health problems associated with homeopathic </a:t>
            </a:r>
            <a:r>
              <a:rPr lang="en-US" dirty="0" err="1" smtClean="0"/>
              <a:t>Allium</a:t>
            </a:r>
            <a:r>
              <a:rPr lang="en-US" dirty="0" smtClean="0"/>
              <a:t> </a:t>
            </a:r>
            <a:r>
              <a:rPr lang="en-US" dirty="0" err="1" smtClean="0"/>
              <a:t>cepa</a:t>
            </a:r>
            <a:r>
              <a:rPr lang="en-US" dirty="0" smtClean="0"/>
              <a:t> will often occur when the person is exposed to cold weather or moist wind.</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Clinical uses:</a:t>
            </a:r>
            <a:br>
              <a:rPr lang="en-US" dirty="0" smtClean="0"/>
            </a:br>
            <a:r>
              <a:rPr lang="en-US" dirty="0" smtClean="0"/>
              <a:t>      Analfissures;Ascites;Catarrh;Cold;Coryza;Cough;Diarrhoea;Facialparalysis;Hayfever;Hernia;Influenza;Laryngitis;Panaritium;Pneumonia;Trauma;Whitlow;Whooping-cough;Yellow fever.</a:t>
            </a:r>
          </a:p>
          <a:p>
            <a:endParaRPr lang="en-US" dirty="0" smtClean="0"/>
          </a:p>
          <a:p>
            <a:pPr>
              <a:buFont typeface="Wingdings" pitchFamily="2" charset="2"/>
              <a:buChar char="v"/>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lstStyle/>
          <a:p>
            <a:r>
              <a:rPr lang="en-US" dirty="0" smtClean="0"/>
              <a:t>MIND</a:t>
            </a:r>
            <a:endParaRPr lang="en-US" dirty="0"/>
          </a:p>
        </p:txBody>
      </p:sp>
      <p:sp>
        <p:nvSpPr>
          <p:cNvPr id="3" name="Content Placeholder 2"/>
          <p:cNvSpPr>
            <a:spLocks noGrp="1"/>
          </p:cNvSpPr>
          <p:nvPr>
            <p:ph idx="1"/>
          </p:nvPr>
        </p:nvSpPr>
        <p:spPr>
          <a:xfrm>
            <a:off x="457200" y="1143000"/>
            <a:ext cx="8229600" cy="5486400"/>
          </a:xfrm>
        </p:spPr>
        <p:txBody>
          <a:bodyPr>
            <a:normAutofit/>
          </a:bodyPr>
          <a:lstStyle/>
          <a:p>
            <a:pPr fontAlgn="base"/>
            <a:r>
              <a:rPr lang="en-US" sz="3200" dirty="0" smtClean="0"/>
              <a:t>Apathetic, mornings</a:t>
            </a:r>
          </a:p>
          <a:p>
            <a:pPr fontAlgn="base"/>
            <a:r>
              <a:rPr lang="en-US" sz="3200" dirty="0" smtClean="0"/>
              <a:t>Very melancholy</a:t>
            </a:r>
          </a:p>
          <a:p>
            <a:pPr fontAlgn="base"/>
            <a:r>
              <a:rPr lang="en-US" sz="3200" dirty="0" smtClean="0"/>
              <a:t>Indefinable anxiety ; walks about, and finally full of apprehension, throws himself on the bed and now gets up again </a:t>
            </a:r>
          </a:p>
          <a:p>
            <a:pPr fontAlgn="base"/>
            <a:r>
              <a:rPr lang="en-US" sz="3200" dirty="0" smtClean="0"/>
              <a:t>Face expressive of anxiety and doubt</a:t>
            </a: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dirty="0" smtClean="0"/>
              <a:t>Fears she will become distracted, from pain in suppuration of fingers.</a:t>
            </a:r>
          </a:p>
          <a:p>
            <a:r>
              <a:rPr lang="en-US" sz="3200" dirty="0" smtClean="0"/>
              <a:t>Confused and absent-minded, in afternoon after wine and coffee</a:t>
            </a:r>
          </a:p>
          <a:p>
            <a:r>
              <a:rPr lang="en-US" sz="3200" dirty="0" smtClean="0"/>
              <a:t>Makes mistakes in spelling</a:t>
            </a:r>
            <a:r>
              <a:rPr lang="en-US" dirty="0" smtClean="0"/>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33400"/>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6019800"/>
          </a:xfrm>
        </p:spPr>
        <p:txBody>
          <a:bodyPr>
            <a:normAutofit/>
          </a:bodyPr>
          <a:lstStyle/>
          <a:p>
            <a:pPr fontAlgn="base">
              <a:buNone/>
            </a:pPr>
            <a:r>
              <a:rPr lang="en-US" dirty="0" smtClean="0">
                <a:solidFill>
                  <a:schemeClr val="accent1"/>
                </a:solidFill>
              </a:rPr>
              <a:t>SIGHT AND EYES</a:t>
            </a:r>
          </a:p>
          <a:p>
            <a:pPr fontAlgn="base"/>
            <a:r>
              <a:rPr lang="en-US" dirty="0" smtClean="0"/>
              <a:t>Eyes sensitive to light, particularly left.</a:t>
            </a:r>
          </a:p>
          <a:p>
            <a:pPr fontAlgn="base"/>
            <a:r>
              <a:rPr lang="en-US" dirty="0" smtClean="0"/>
              <a:t>Cloudy vision by candlelight.</a:t>
            </a:r>
          </a:p>
          <a:p>
            <a:pPr fontAlgn="base"/>
            <a:r>
              <a:rPr lang="en-US" b="1" dirty="0" smtClean="0"/>
              <a:t>Dullness of eyes, with aversion to light</a:t>
            </a:r>
          </a:p>
          <a:p>
            <a:pPr fontAlgn="base"/>
            <a:r>
              <a:rPr lang="en-US" dirty="0" smtClean="0"/>
              <a:t>Flickering and blinding before eyes ; everything dances hither and thither.</a:t>
            </a:r>
          </a:p>
          <a:p>
            <a:pPr fontAlgn="base"/>
            <a:r>
              <a:rPr lang="en-US" dirty="0" smtClean="0"/>
              <a:t>A bright dazzling in distance and dimness near by.</a:t>
            </a:r>
          </a:p>
          <a:p>
            <a:pPr fontAlgn="base">
              <a:buNone/>
            </a:pPr>
            <a:r>
              <a:rPr lang="en-US" b="1" dirty="0" smtClean="0"/>
              <a:t/>
            </a:r>
            <a:br>
              <a:rPr lang="en-US" b="1"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2920" y="530352"/>
            <a:ext cx="8183880" cy="4727448"/>
          </a:xfrm>
        </p:spPr>
        <p:txBody>
          <a:bodyPr/>
          <a:lstStyle/>
          <a:p>
            <a:pPr fontAlgn="base"/>
            <a:r>
              <a:rPr lang="en-US" b="1" dirty="0" smtClean="0"/>
              <a:t>Letters appear smaller ; when getting sleepy, eyes dull, dim and sensitive to light. </a:t>
            </a:r>
          </a:p>
          <a:p>
            <a:pPr fontAlgn="base"/>
            <a:r>
              <a:rPr lang="en-US" b="1" dirty="0" smtClean="0"/>
              <a:t>Burning, biting and smarting of eyes as from smoke, wants to rub them.</a:t>
            </a:r>
            <a:br>
              <a:rPr lang="en-US" b="1" dirty="0" smtClean="0"/>
            </a:br>
            <a:r>
              <a:rPr lang="en-US" b="1" dirty="0" smtClean="0"/>
              <a:t>Itching, burning, stinging of eyes.</a:t>
            </a:r>
          </a:p>
          <a:p>
            <a:pPr fontAlgn="base"/>
            <a:r>
              <a:rPr lang="en-US" dirty="0" smtClean="0"/>
              <a:t>Sensation as if eye was hanging by a string or torn.</a:t>
            </a:r>
          </a:p>
          <a:p>
            <a:pPr fontAlgn="base"/>
            <a:r>
              <a:rPr lang="en-US" dirty="0" smtClean="0"/>
              <a:t>Drawing pain extending into left eye from cheek.</a:t>
            </a:r>
          </a:p>
          <a:p>
            <a:pPr fontAlgn="base"/>
            <a:endParaRPr lang="en-US" dirty="0" smtClean="0"/>
          </a:p>
          <a:p>
            <a:pPr fontAlgn="base"/>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638800"/>
            <a:ext cx="8183880" cy="396240"/>
          </a:xfrm>
        </p:spPr>
        <p:txBody>
          <a:bodyPr>
            <a:normAutofit fontScale="90000"/>
          </a:bodyPr>
          <a:lstStyle/>
          <a:p>
            <a:endParaRPr lang="en-US" dirty="0"/>
          </a:p>
        </p:txBody>
      </p:sp>
      <p:sp>
        <p:nvSpPr>
          <p:cNvPr id="3" name="Content Placeholder 2"/>
          <p:cNvSpPr>
            <a:spLocks noGrp="1"/>
          </p:cNvSpPr>
          <p:nvPr>
            <p:ph idx="1"/>
          </p:nvPr>
        </p:nvSpPr>
        <p:spPr>
          <a:xfrm>
            <a:off x="502920" y="530352"/>
            <a:ext cx="8183880" cy="5108448"/>
          </a:xfrm>
        </p:spPr>
        <p:txBody>
          <a:bodyPr>
            <a:normAutofit/>
          </a:bodyPr>
          <a:lstStyle/>
          <a:p>
            <a:pPr fontAlgn="base"/>
            <a:r>
              <a:rPr lang="en-US" b="1" dirty="0" smtClean="0"/>
              <a:t>Eyes red, itching, and sensitive to touch, left worse.</a:t>
            </a:r>
          </a:p>
          <a:p>
            <a:pPr fontAlgn="base"/>
            <a:r>
              <a:rPr lang="en-US" b="1" dirty="0" smtClean="0"/>
              <a:t>Eyes watery and suffused, capillaries injected. </a:t>
            </a:r>
          </a:p>
          <a:p>
            <a:pPr fontAlgn="base"/>
            <a:r>
              <a:rPr lang="en-US" dirty="0" err="1" smtClean="0"/>
              <a:t>Muco</a:t>
            </a:r>
            <a:r>
              <a:rPr lang="en-US" dirty="0" smtClean="0"/>
              <a:t>-watery discharge from eyes and nose.</a:t>
            </a:r>
          </a:p>
          <a:p>
            <a:pPr fontAlgn="base"/>
            <a:r>
              <a:rPr lang="en-US" b="1" dirty="0" smtClean="0"/>
              <a:t>Excessive </a:t>
            </a:r>
            <a:r>
              <a:rPr lang="en-US" b="1" dirty="0" err="1" smtClean="0"/>
              <a:t>lachrymation</a:t>
            </a:r>
            <a:r>
              <a:rPr lang="en-US" b="1" dirty="0" smtClean="0"/>
              <a:t>, with redness of eyeballs, with frequent sneezing. </a:t>
            </a:r>
          </a:p>
          <a:p>
            <a:pPr fontAlgn="base"/>
            <a:r>
              <a:rPr lang="en-US" b="1" dirty="0" smtClean="0"/>
              <a:t>Shooting pain in right lachrymal duct.</a:t>
            </a:r>
            <a:br>
              <a:rPr lang="en-US" b="1" dirty="0" smtClean="0"/>
            </a:br>
            <a:r>
              <a:rPr lang="en-US" b="1" dirty="0" smtClean="0"/>
              <a:t>Winks with eyes, with pain in temples.</a:t>
            </a:r>
          </a:p>
          <a:p>
            <a:pPr fontAlgn="base"/>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b="1" dirty="0" smtClean="0"/>
              <a:t>Smarting of inner surface of upper lids.</a:t>
            </a:r>
          </a:p>
          <a:p>
            <a:r>
              <a:rPr lang="en-US" b="1" dirty="0" smtClean="0"/>
              <a:t>Thread-like pain : over right eye, towards root of nose ; from cheek towards eye.</a:t>
            </a:r>
          </a:p>
          <a:p>
            <a:r>
              <a:rPr lang="en-US" dirty="0" smtClean="0"/>
              <a:t>Needle stitches in eyebrows.</a:t>
            </a:r>
          </a:p>
          <a:p>
            <a:r>
              <a:rPr lang="en-US" dirty="0" smtClean="0"/>
              <a:t>Itching in </a:t>
            </a:r>
            <a:r>
              <a:rPr lang="en-US" dirty="0" err="1" smtClean="0"/>
              <a:t>supraorbital</a:t>
            </a:r>
            <a:r>
              <a:rPr lang="en-US" dirty="0" smtClean="0"/>
              <a:t> region, more on left side.</a:t>
            </a:r>
          </a:p>
          <a:p>
            <a:r>
              <a:rPr lang="en-US" dirty="0" smtClean="0"/>
              <a:t>Heat in left eyebrow.</a:t>
            </a:r>
          </a:p>
          <a:p>
            <a:r>
              <a:rPr lang="en-US" dirty="0" smtClean="0"/>
              <a:t>Pain over right eye to root of nose.</a:t>
            </a:r>
            <a:br>
              <a:rPr lang="en-US" dirty="0" smtClean="0"/>
            </a:br>
            <a:r>
              <a:rPr lang="en-US" b="1" dirty="0" smtClean="0"/>
              <a:t/>
            </a:r>
            <a:br>
              <a:rPr lang="en-US" b="1" dirty="0" smtClean="0"/>
            </a:br>
            <a:r>
              <a:rPr lang="en-US" b="1"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buNone/>
            </a:pPr>
            <a:r>
              <a:rPr lang="en-US" dirty="0" smtClean="0"/>
              <a:t>Habitat</a:t>
            </a:r>
          </a:p>
          <a:p>
            <a:r>
              <a:rPr lang="en-US" dirty="0" smtClean="0"/>
              <a:t>Anthropogenic (man-made or disturbed habitats), meadows and fields</a:t>
            </a:r>
          </a:p>
          <a:p>
            <a:r>
              <a:rPr lang="en-US" dirty="0" smtClean="0"/>
              <a:t>Leaf arrangement: basal; the leaves are growing only at the base of the plant </a:t>
            </a:r>
          </a:p>
          <a:p>
            <a:r>
              <a:rPr lang="en-US" dirty="0" smtClean="0"/>
              <a:t>Leaf blade shape-the leaf blade is linear (very narrow with more or less parallel sides)</a:t>
            </a:r>
          </a:p>
          <a:p>
            <a:r>
              <a:rPr lang="en-US" dirty="0" smtClean="0"/>
              <a:t>Leaf blade length100–500 mm</a:t>
            </a:r>
          </a:p>
          <a:p>
            <a:r>
              <a:rPr lang="en-US" dirty="0" smtClean="0"/>
              <a:t>Flower petal </a:t>
            </a:r>
            <a:r>
              <a:rPr lang="en-US" dirty="0" err="1" smtClean="0"/>
              <a:t>colorpink</a:t>
            </a:r>
            <a:r>
              <a:rPr lang="en-US" dirty="0" smtClean="0"/>
              <a:t> to red, white</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fontScale="92500"/>
          </a:bodyPr>
          <a:lstStyle/>
          <a:p>
            <a:pPr fontAlgn="base">
              <a:buFont typeface="Arial" pitchFamily="34" charset="0"/>
              <a:buChar char="•"/>
            </a:pPr>
            <a:r>
              <a:rPr lang="en-US" dirty="0" smtClean="0"/>
              <a:t>Noises in ears, buzzing and roaring ; sounds appear to come from a distance.</a:t>
            </a:r>
          </a:p>
          <a:p>
            <a:pPr fontAlgn="base"/>
            <a:r>
              <a:rPr lang="en-US" dirty="0" smtClean="0"/>
              <a:t>Humming in ears on lying </a:t>
            </a:r>
            <a:r>
              <a:rPr lang="en-US" dirty="0" err="1" smtClean="0"/>
              <a:t>down;Roaring</a:t>
            </a:r>
            <a:r>
              <a:rPr lang="en-US" dirty="0" smtClean="0"/>
              <a:t> in left ear, as after a severe cold.</a:t>
            </a:r>
          </a:p>
          <a:p>
            <a:pPr fontAlgn="base"/>
            <a:r>
              <a:rPr lang="en-US" b="1" dirty="0" smtClean="0"/>
              <a:t>Tinnitus</a:t>
            </a:r>
          </a:p>
          <a:p>
            <a:pPr fontAlgn="base"/>
            <a:r>
              <a:rPr lang="en-US" b="1" dirty="0" smtClean="0"/>
              <a:t>Hardness or </a:t>
            </a:r>
            <a:r>
              <a:rPr lang="en-US" b="1" dirty="0" err="1" smtClean="0"/>
              <a:t>dulness</a:t>
            </a:r>
            <a:r>
              <a:rPr lang="en-US" b="1" dirty="0" smtClean="0"/>
              <a:t> of hearing.</a:t>
            </a:r>
          </a:p>
          <a:p>
            <a:pPr fontAlgn="base"/>
            <a:r>
              <a:rPr lang="en-US" b="1" dirty="0" smtClean="0"/>
              <a:t>Stitches towards ear from left forehead.</a:t>
            </a:r>
          </a:p>
          <a:p>
            <a:pPr fontAlgn="base"/>
            <a:r>
              <a:rPr lang="en-US" b="1" dirty="0" smtClean="0"/>
              <a:t>Pain, like thick threads, towards ear from deep within head.</a:t>
            </a:r>
          </a:p>
          <a:p>
            <a:pPr fontAlgn="base">
              <a:buNone/>
            </a:pPr>
            <a:r>
              <a:rPr lang="en-US" dirty="0" smtClean="0"/>
              <a:t/>
            </a:r>
            <a:br>
              <a:rPr lang="en-US" dirty="0" smtClean="0"/>
            </a:br>
            <a:endParaRPr lang="en-US" dirty="0" smtClean="0"/>
          </a:p>
          <a:p>
            <a:endParaRPr lang="en-US" dirty="0"/>
          </a:p>
        </p:txBody>
      </p:sp>
      <p:sp>
        <p:nvSpPr>
          <p:cNvPr id="4" name="Title 3"/>
          <p:cNvSpPr>
            <a:spLocks noGrp="1"/>
          </p:cNvSpPr>
          <p:nvPr>
            <p:ph type="title"/>
          </p:nvPr>
        </p:nvSpPr>
        <p:spPr/>
        <p:txBody>
          <a:bodyPr/>
          <a:lstStyle/>
          <a:p>
            <a:endParaRPr lang="en-US"/>
          </a:p>
        </p:txBody>
      </p:sp>
      <p:sp>
        <p:nvSpPr>
          <p:cNvPr id="5" name="Title 1"/>
          <p:cNvSpPr txBox="1">
            <a:spLocks/>
          </p:cNvSpPr>
          <p:nvPr/>
        </p:nvSpPr>
        <p:spPr>
          <a:xfrm>
            <a:off x="609600" y="533400"/>
            <a:ext cx="8229600" cy="639762"/>
          </a:xfrm>
          <a:prstGeom prst="rect">
            <a:avLst/>
          </a:prstGeom>
        </p:spPr>
        <p:txBody>
          <a:bodyPr vert="horz" anchor="b">
            <a:normAutofit fontScale="5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7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HEARING AND EARS</a:t>
            </a:r>
            <a:r>
              <a:rPr kumimoji="0" lang="en-US" sz="36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t>.</a:t>
            </a:r>
            <a:br>
              <a:rPr kumimoji="0" lang="en-US" sz="3600" b="1" i="0" u="none" strike="noStrike" kern="1200" cap="none" spc="0" normalizeH="0" baseline="0" noProof="0" dirty="0" smtClean="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rPr>
            </a:br>
            <a:endParaRPr kumimoji="0" lang="en-US" sz="3600" b="1" i="0" u="none" strike="noStrike" kern="1200" cap="none" spc="0" normalizeH="0" baseline="0" noProof="0" dirty="0">
              <a:ln>
                <a:noFill/>
              </a:ln>
              <a:solidFill>
                <a:schemeClr val="accent1">
                  <a:tint val="88000"/>
                  <a:satMod val="150000"/>
                </a:schemeClr>
              </a:solidFill>
              <a:effectLst>
                <a:outerShdw blurRad="53975" dist="22860" dir="5400000" algn="tl" rotWithShape="0">
                  <a:srgbClr val="000000">
                    <a:alpha val="5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458200" cy="5516563"/>
          </a:xfrm>
        </p:spPr>
        <p:txBody>
          <a:bodyPr>
            <a:normAutofit lnSpcReduction="10000"/>
          </a:bodyPr>
          <a:lstStyle/>
          <a:p>
            <a:r>
              <a:rPr lang="en-US" b="1" dirty="0" smtClean="0"/>
              <a:t>Pains jerking from throat towards </a:t>
            </a:r>
            <a:r>
              <a:rPr lang="en-US" b="1" dirty="0" err="1" smtClean="0"/>
              <a:t>eustachian</a:t>
            </a:r>
            <a:r>
              <a:rPr lang="en-US" b="1" dirty="0" smtClean="0"/>
              <a:t> tube.</a:t>
            </a:r>
          </a:p>
          <a:p>
            <a:r>
              <a:rPr lang="en-US" dirty="0" smtClean="0"/>
              <a:t>Chilling or burning twitching in region of right </a:t>
            </a:r>
            <a:r>
              <a:rPr lang="en-US" dirty="0" err="1" smtClean="0"/>
              <a:t>eustachian</a:t>
            </a:r>
            <a:r>
              <a:rPr lang="en-US" dirty="0" smtClean="0"/>
              <a:t> tube near throat.</a:t>
            </a:r>
            <a:endParaRPr lang="en-US" b="1" dirty="0" smtClean="0"/>
          </a:p>
          <a:p>
            <a:r>
              <a:rPr lang="en-US" b="1" dirty="0" smtClean="0"/>
              <a:t>Ear ache.</a:t>
            </a:r>
          </a:p>
          <a:p>
            <a:r>
              <a:rPr lang="en-US" b="1" dirty="0" smtClean="0"/>
              <a:t>Discharge of pus from ear.</a:t>
            </a:r>
          </a:p>
          <a:p>
            <a:r>
              <a:rPr lang="en-US" dirty="0" smtClean="0"/>
              <a:t>Pain behind ears deep within head from backward and inward to ears.</a:t>
            </a:r>
          </a:p>
          <a:p>
            <a:r>
              <a:rPr lang="en-US" dirty="0" smtClean="0"/>
              <a:t>Under left ear a hard swelling, extending from above angle of lower jaw to ear, from which pains go into ear, especially on pressure.</a:t>
            </a:r>
            <a:br>
              <a:rPr lang="en-US" dirty="0" smtClean="0"/>
            </a:br>
            <a:r>
              <a:rPr lang="en-US" b="1" dirty="0" smtClean="0"/>
              <a:t>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715962"/>
          </a:xfrm>
        </p:spPr>
        <p:txBody>
          <a:bodyPr>
            <a:normAutofit fontScale="90000"/>
          </a:bodyPr>
          <a:lstStyle/>
          <a:p>
            <a:r>
              <a:rPr lang="en-US" dirty="0" smtClean="0"/>
              <a:t/>
            </a:r>
            <a:br>
              <a:rPr lang="en-US" dirty="0" smtClean="0"/>
            </a:br>
            <a:r>
              <a:rPr lang="en-US" dirty="0" smtClean="0"/>
              <a:t> SMELL AND NOSE</a:t>
            </a:r>
            <a:endParaRPr lang="en-US" dirty="0"/>
          </a:p>
        </p:txBody>
      </p:sp>
      <p:sp>
        <p:nvSpPr>
          <p:cNvPr id="3" name="Content Placeholder 2"/>
          <p:cNvSpPr>
            <a:spLocks noGrp="1"/>
          </p:cNvSpPr>
          <p:nvPr>
            <p:ph idx="1"/>
          </p:nvPr>
        </p:nvSpPr>
        <p:spPr>
          <a:xfrm>
            <a:off x="457200" y="838200"/>
            <a:ext cx="8229600" cy="5791200"/>
          </a:xfrm>
        </p:spPr>
        <p:txBody>
          <a:bodyPr>
            <a:normAutofit/>
          </a:bodyPr>
          <a:lstStyle/>
          <a:p>
            <a:pPr fontAlgn="base"/>
            <a:r>
              <a:rPr lang="en-US" dirty="0" err="1" smtClean="0"/>
              <a:t>Epistaxis</a:t>
            </a:r>
            <a:r>
              <a:rPr lang="en-US" dirty="0" smtClean="0"/>
              <a:t>.</a:t>
            </a:r>
          </a:p>
          <a:p>
            <a:pPr fontAlgn="base"/>
            <a:r>
              <a:rPr lang="en-US" dirty="0" smtClean="0"/>
              <a:t>Dryness of anterior </a:t>
            </a:r>
            <a:r>
              <a:rPr lang="en-US" dirty="0" err="1" smtClean="0"/>
              <a:t>nares.;Nose</a:t>
            </a:r>
            <a:r>
              <a:rPr lang="en-US" dirty="0" smtClean="0"/>
              <a:t> stopped, nasal voice.</a:t>
            </a:r>
          </a:p>
          <a:p>
            <a:pPr fontAlgn="base"/>
            <a:r>
              <a:rPr lang="en-US" dirty="0" smtClean="0"/>
              <a:t>A feeling of tightness at root of nose.</a:t>
            </a:r>
          </a:p>
          <a:p>
            <a:pPr fontAlgn="base"/>
            <a:r>
              <a:rPr lang="en-US" dirty="0" smtClean="0"/>
              <a:t>Pain into root of nose from above right eye.</a:t>
            </a:r>
          </a:p>
          <a:p>
            <a:pPr fontAlgn="base"/>
            <a:r>
              <a:rPr lang="en-US" b="1" dirty="0" smtClean="0"/>
              <a:t>Constant sneezing, with profuse acrid </a:t>
            </a:r>
            <a:r>
              <a:rPr lang="en-US" b="1" dirty="0" err="1" smtClean="0"/>
              <a:t>coryza</a:t>
            </a:r>
            <a:r>
              <a:rPr lang="en-US" b="1" dirty="0" smtClean="0"/>
              <a:t>, &lt; on coming into a warm room. </a:t>
            </a:r>
          </a:p>
          <a:p>
            <a:pPr fontAlgn="base"/>
            <a:r>
              <a:rPr lang="en-US" b="1" dirty="0" smtClean="0"/>
              <a:t>Immediately after rising from bed in morning violent sneezing, as if it would tear her to pieces.</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943600"/>
            <a:ext cx="8183880" cy="91440"/>
          </a:xfrm>
        </p:spPr>
        <p:txBody>
          <a:bodyPr>
            <a:normAutofit fontScale="90000"/>
          </a:bodyPr>
          <a:lstStyle/>
          <a:p>
            <a:endParaRPr lang="en-US" dirty="0"/>
          </a:p>
        </p:txBody>
      </p:sp>
      <p:sp>
        <p:nvSpPr>
          <p:cNvPr id="3" name="Content Placeholder 2"/>
          <p:cNvSpPr>
            <a:spLocks noGrp="1"/>
          </p:cNvSpPr>
          <p:nvPr>
            <p:ph idx="1"/>
          </p:nvPr>
        </p:nvSpPr>
        <p:spPr>
          <a:xfrm>
            <a:off x="502920" y="530352"/>
            <a:ext cx="8183880" cy="5413248"/>
          </a:xfrm>
        </p:spPr>
        <p:txBody>
          <a:bodyPr>
            <a:normAutofit fontScale="85000" lnSpcReduction="20000"/>
          </a:bodyPr>
          <a:lstStyle/>
          <a:p>
            <a:pPr fontAlgn="base"/>
            <a:r>
              <a:rPr lang="en-US" dirty="0" smtClean="0"/>
              <a:t>Crawling in right nostril, as before sneezing ; must frequently blow thin mucus out of nose.</a:t>
            </a:r>
          </a:p>
          <a:p>
            <a:pPr fontAlgn="base"/>
            <a:r>
              <a:rPr lang="en-US" b="1" dirty="0" smtClean="0"/>
              <a:t>Frequent sneezing, </a:t>
            </a:r>
            <a:r>
              <a:rPr lang="en-US" b="1" dirty="0" err="1" smtClean="0"/>
              <a:t>lachrymation</a:t>
            </a:r>
            <a:r>
              <a:rPr lang="en-US" b="1" dirty="0" smtClean="0"/>
              <a:t>, pain in forehead, acrid discharge from nostril, hacking cough on inspiration cold air, cold alternates with heat.</a:t>
            </a:r>
          </a:p>
          <a:p>
            <a:pPr fontAlgn="base"/>
            <a:r>
              <a:rPr lang="en-US" b="1" dirty="0" smtClean="0"/>
              <a:t>Profuse nasal discharge.</a:t>
            </a:r>
          </a:p>
          <a:p>
            <a:pPr fontAlgn="base"/>
            <a:r>
              <a:rPr lang="en-US" b="1" dirty="0" smtClean="0"/>
              <a:t>Acrid discharge from left nostril.</a:t>
            </a:r>
          </a:p>
          <a:p>
            <a:pPr fontAlgn="base"/>
            <a:r>
              <a:rPr lang="en-US" dirty="0" smtClean="0"/>
              <a:t>Cold begins mostly on left side and goes to right.</a:t>
            </a:r>
          </a:p>
          <a:p>
            <a:pPr fontAlgn="base"/>
            <a:r>
              <a:rPr lang="en-US" b="1" dirty="0" smtClean="0"/>
              <a:t>Spring </a:t>
            </a:r>
            <a:r>
              <a:rPr lang="en-US" b="1" dirty="0" err="1" smtClean="0"/>
              <a:t>coryza;Colds</a:t>
            </a:r>
            <a:r>
              <a:rPr lang="en-US" b="1" dirty="0" smtClean="0"/>
              <a:t> after damp northeasterly winds.</a:t>
            </a:r>
          </a:p>
          <a:p>
            <a:pPr fontAlgn="base"/>
            <a:r>
              <a:rPr lang="en-US" b="1" dirty="0" smtClean="0"/>
              <a:t>Fluent </a:t>
            </a:r>
            <a:r>
              <a:rPr lang="en-US" b="1" dirty="0" err="1" smtClean="0"/>
              <a:t>coryza</a:t>
            </a:r>
            <a:r>
              <a:rPr lang="en-US" b="1" dirty="0" smtClean="0"/>
              <a:t>, with headache, tears from eyes, feels hot and thirsty, with want of appetite ; cough and trembling of hands ; &lt; evenings and in-doors ; &gt; in open air.</a:t>
            </a:r>
            <a:br>
              <a:rPr lang="en-US" b="1"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85000" lnSpcReduction="20000"/>
          </a:bodyPr>
          <a:lstStyle/>
          <a:p>
            <a:r>
              <a:rPr lang="en-US" b="1" dirty="0" err="1" smtClean="0"/>
              <a:t>Ichor</a:t>
            </a:r>
            <a:r>
              <a:rPr lang="en-US" b="1" dirty="0" smtClean="0"/>
              <a:t> oozing out of nose. θ Second stage of </a:t>
            </a:r>
            <a:r>
              <a:rPr lang="en-US" b="1" dirty="0" err="1" smtClean="0"/>
              <a:t>scarlatina</a:t>
            </a:r>
            <a:r>
              <a:rPr lang="en-US" b="1" dirty="0" smtClean="0"/>
              <a:t>.</a:t>
            </a:r>
          </a:p>
          <a:p>
            <a:r>
              <a:rPr lang="en-US" b="1" dirty="0" smtClean="0"/>
              <a:t>Acrid watery discharge dropping from tip of </a:t>
            </a:r>
            <a:r>
              <a:rPr lang="en-US" b="1" dirty="0" err="1" smtClean="0"/>
              <a:t>nose.Dropping</a:t>
            </a:r>
            <a:r>
              <a:rPr lang="en-US" b="1" dirty="0" smtClean="0"/>
              <a:t> from nose, watery discharge, burning and corroding nose and upper lip.</a:t>
            </a:r>
          </a:p>
          <a:p>
            <a:r>
              <a:rPr lang="en-US" b="1" dirty="0" smtClean="0"/>
              <a:t>Every year, in August, morning </a:t>
            </a:r>
            <a:r>
              <a:rPr lang="en-US" b="1" dirty="0" err="1" smtClean="0"/>
              <a:t>coryza</a:t>
            </a:r>
            <a:r>
              <a:rPr lang="en-US" b="1" dirty="0" smtClean="0"/>
              <a:t>, with violent sneezing ; very sensitive to odor of flowers and skin of peaches (lasting two or three weeks).</a:t>
            </a:r>
          </a:p>
          <a:p>
            <a:r>
              <a:rPr lang="en-US" b="1" dirty="0" smtClean="0"/>
              <a:t>Catarrh, with watering and smarting eyes, with violent sneezing ; he must “take a long breath”, and then sneezes correspondingly.</a:t>
            </a:r>
            <a:br>
              <a:rPr lang="en-US" b="1" dirty="0" smtClean="0"/>
            </a:br>
            <a:r>
              <a:rPr lang="en-US" b="1" dirty="0" smtClean="0"/>
              <a:t>Violent catarrh, after northeast wind and rainy weather ; eyes suffused, lids very red, as from crying and rubbing them ; nose dropping, throat sore, and some cough.</a:t>
            </a:r>
          </a:p>
          <a:p>
            <a:r>
              <a:rPr lang="en-US" b="1" dirty="0" err="1" smtClean="0"/>
              <a:t>Coryza</a:t>
            </a:r>
            <a:r>
              <a:rPr lang="en-US" b="1" dirty="0" smtClean="0"/>
              <a:t> : after chilliness ; after flushes of heat at evening.</a:t>
            </a:r>
            <a:br>
              <a:rPr lang="en-US" b="1" dirty="0" smtClean="0"/>
            </a:b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FACE.</a:t>
            </a:r>
            <a:br>
              <a:rPr lang="en-US" dirty="0" smtClean="0"/>
            </a:br>
            <a:endParaRPr lang="en-US" dirty="0"/>
          </a:p>
        </p:txBody>
      </p:sp>
      <p:sp>
        <p:nvSpPr>
          <p:cNvPr id="3" name="Content Placeholder 2"/>
          <p:cNvSpPr>
            <a:spLocks noGrp="1"/>
          </p:cNvSpPr>
          <p:nvPr>
            <p:ph idx="1"/>
          </p:nvPr>
        </p:nvSpPr>
        <p:spPr>
          <a:xfrm>
            <a:off x="457200" y="914400"/>
            <a:ext cx="8229600" cy="5791200"/>
          </a:xfrm>
        </p:spPr>
        <p:txBody>
          <a:bodyPr>
            <a:normAutofit fontScale="85000" lnSpcReduction="20000"/>
          </a:bodyPr>
          <a:lstStyle/>
          <a:p>
            <a:pPr fontAlgn="base"/>
            <a:r>
              <a:rPr lang="en-US" dirty="0" smtClean="0"/>
              <a:t>Expression of anxiety and despair, with pain in abdomen.</a:t>
            </a:r>
          </a:p>
          <a:p>
            <a:pPr fontAlgn="base"/>
            <a:r>
              <a:rPr lang="en-US" b="1" dirty="0" smtClean="0"/>
              <a:t>Threadlike pains about face, temples and ears. </a:t>
            </a:r>
          </a:p>
          <a:p>
            <a:pPr fontAlgn="base"/>
            <a:r>
              <a:rPr lang="en-US" dirty="0" smtClean="0"/>
              <a:t>Drawing pain in left cheek going into interior of left eye ; &gt; in cold air.</a:t>
            </a:r>
          </a:p>
          <a:p>
            <a:pPr fontAlgn="base"/>
            <a:r>
              <a:rPr lang="en-US" dirty="0" smtClean="0"/>
              <a:t>Threadlike pains in upper maxilla.</a:t>
            </a:r>
          </a:p>
          <a:p>
            <a:pPr fontAlgn="base"/>
            <a:r>
              <a:rPr lang="en-US" b="1" dirty="0" smtClean="0"/>
              <a:t>Throbbing, drawing, pressing pains, with swelling of cheek. </a:t>
            </a:r>
          </a:p>
          <a:p>
            <a:pPr fontAlgn="base"/>
            <a:r>
              <a:rPr lang="en-US" dirty="0" smtClean="0"/>
              <a:t>Drawing stitches into upper jaw and teeth from left forehead.</a:t>
            </a:r>
          </a:p>
          <a:p>
            <a:pPr fontAlgn="base"/>
            <a:r>
              <a:rPr lang="en-US" dirty="0" smtClean="0"/>
              <a:t>Warm spots on right cheek.</a:t>
            </a:r>
          </a:p>
          <a:p>
            <a:pPr fontAlgn="base"/>
            <a:r>
              <a:rPr lang="en-US" b="1" dirty="0" smtClean="0"/>
              <a:t>Face hot, especially in evening.</a:t>
            </a:r>
          </a:p>
          <a:p>
            <a:pPr fontAlgn="base"/>
            <a:r>
              <a:rPr lang="en-US" b="1" dirty="0" smtClean="0"/>
              <a:t>Paralysis of left half of face, also somewhat noticed in limbs of same side, too copious secretion of urine.</a:t>
            </a:r>
          </a:p>
          <a:p>
            <a:pPr fontAlgn="base"/>
            <a:r>
              <a:rPr lang="en-US" dirty="0" smtClean="0"/>
              <a:t>Eruption of </a:t>
            </a:r>
            <a:r>
              <a:rPr lang="en-US" dirty="0" err="1" smtClean="0"/>
              <a:t>nettlerash</a:t>
            </a:r>
            <a:r>
              <a:rPr lang="en-US" dirty="0" smtClean="0"/>
              <a:t> of face.</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TONGUE.</a:t>
            </a:r>
            <a:br>
              <a:rPr lang="en-US" dirty="0" smtClean="0"/>
            </a:br>
            <a:endParaRPr lang="en-US" dirty="0"/>
          </a:p>
        </p:txBody>
      </p:sp>
      <p:sp>
        <p:nvSpPr>
          <p:cNvPr id="3" name="Content Placeholder 2"/>
          <p:cNvSpPr>
            <a:spLocks noGrp="1"/>
          </p:cNvSpPr>
          <p:nvPr>
            <p:ph idx="1"/>
          </p:nvPr>
        </p:nvSpPr>
        <p:spPr/>
        <p:txBody>
          <a:bodyPr>
            <a:normAutofit/>
          </a:bodyPr>
          <a:lstStyle/>
          <a:p>
            <a:pPr fontAlgn="base"/>
            <a:r>
              <a:rPr lang="en-US" b="1" dirty="0" smtClean="0"/>
              <a:t>Tongue dirty, slimy and furred, especially in morning.</a:t>
            </a:r>
          </a:p>
          <a:p>
            <a:pPr fontAlgn="base"/>
            <a:r>
              <a:rPr lang="en-US" dirty="0" smtClean="0"/>
              <a:t>Dryness at root of tongue, on right side.</a:t>
            </a:r>
          </a:p>
          <a:p>
            <a:pPr fontAlgn="base"/>
            <a:r>
              <a:rPr lang="en-US" dirty="0" smtClean="0"/>
              <a:t>Pains under tongue ; small sore elevations at lower insertion of </a:t>
            </a:r>
            <a:r>
              <a:rPr lang="en-US" dirty="0" err="1" smtClean="0"/>
              <a:t>frenum</a:t>
            </a:r>
            <a:r>
              <a:rPr lang="en-US" dirty="0" smtClean="0"/>
              <a:t>.</a:t>
            </a:r>
            <a:br>
              <a:rPr lang="en-US" dirty="0" smtClean="0"/>
            </a:br>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THROAT</a:t>
            </a:r>
            <a:endParaRPr lang="en-US" dirty="0"/>
          </a:p>
        </p:txBody>
      </p:sp>
      <p:sp>
        <p:nvSpPr>
          <p:cNvPr id="3" name="Content Placeholder 2"/>
          <p:cNvSpPr>
            <a:spLocks noGrp="1"/>
          </p:cNvSpPr>
          <p:nvPr>
            <p:ph idx="1"/>
          </p:nvPr>
        </p:nvSpPr>
        <p:spPr>
          <a:xfrm>
            <a:off x="457200" y="1295400"/>
            <a:ext cx="8229600" cy="5181600"/>
          </a:xfrm>
        </p:spPr>
        <p:txBody>
          <a:bodyPr>
            <a:normAutofit fontScale="92500" lnSpcReduction="10000"/>
          </a:bodyPr>
          <a:lstStyle/>
          <a:p>
            <a:r>
              <a:rPr lang="en-US" b="1" dirty="0" smtClean="0"/>
              <a:t>Pain in throat below larynx, as after swallowing too large a mouthful, or as if swollen ; pain extends every little while into right ear ; whole afternoon, coming on at midday.</a:t>
            </a:r>
          </a:p>
          <a:p>
            <a:r>
              <a:rPr lang="en-US" b="1" dirty="0" smtClean="0"/>
              <a:t>A constrictive pain in forepart of throat, low down in region of </a:t>
            </a:r>
            <a:r>
              <a:rPr lang="en-US" b="1" dirty="0" err="1" smtClean="0"/>
              <a:t>os</a:t>
            </a:r>
            <a:r>
              <a:rPr lang="en-US" b="1" dirty="0" smtClean="0"/>
              <a:t> </a:t>
            </a:r>
            <a:r>
              <a:rPr lang="en-US" b="1" dirty="0" err="1" smtClean="0"/>
              <a:t>hyoides</a:t>
            </a:r>
            <a:r>
              <a:rPr lang="en-US" b="1" dirty="0" smtClean="0"/>
              <a:t>, later low down </a:t>
            </a:r>
            <a:r>
              <a:rPr lang="en-US" b="1" dirty="0" err="1" smtClean="0"/>
              <a:t>posteriorly</a:t>
            </a:r>
            <a:r>
              <a:rPr lang="en-US" b="1" dirty="0" smtClean="0"/>
              <a:t> on r. side.</a:t>
            </a:r>
          </a:p>
          <a:p>
            <a:r>
              <a:rPr lang="en-US" dirty="0" smtClean="0"/>
              <a:t>In throat and orifice of </a:t>
            </a:r>
            <a:r>
              <a:rPr lang="en-US" dirty="0" err="1" smtClean="0"/>
              <a:t>eustachian</a:t>
            </a:r>
            <a:r>
              <a:rPr lang="en-US" dirty="0" smtClean="0"/>
              <a:t> tube, chilling or burning twitching and gnawing, not painful.</a:t>
            </a:r>
          </a:p>
          <a:p>
            <a:r>
              <a:rPr lang="en-US" dirty="0" smtClean="0"/>
              <a:t>A sense of nausea extending into throat.</a:t>
            </a:r>
          </a:p>
          <a:p>
            <a:r>
              <a:rPr lang="en-US" b="1" dirty="0" smtClean="0"/>
              <a:t>Sensation as of a ball or lump in throat.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83880" cy="1051560"/>
          </a:xfrm>
        </p:spPr>
        <p:txBody>
          <a:bodyPr/>
          <a:lstStyle/>
          <a:p>
            <a:r>
              <a:rPr lang="en-US" dirty="0" smtClean="0"/>
              <a:t>ABDOMEN</a:t>
            </a:r>
            <a:endParaRPr lang="en-US" dirty="0"/>
          </a:p>
        </p:txBody>
      </p:sp>
      <p:sp>
        <p:nvSpPr>
          <p:cNvPr id="3" name="Content Placeholder 2"/>
          <p:cNvSpPr>
            <a:spLocks noGrp="1"/>
          </p:cNvSpPr>
          <p:nvPr>
            <p:ph idx="1"/>
          </p:nvPr>
        </p:nvSpPr>
        <p:spPr/>
        <p:txBody>
          <a:bodyPr>
            <a:normAutofit fontScale="70000" lnSpcReduction="20000"/>
          </a:bodyPr>
          <a:lstStyle/>
          <a:p>
            <a:pPr fontAlgn="base"/>
            <a:r>
              <a:rPr lang="en-US" smtClean="0"/>
              <a:t>Colicky </a:t>
            </a:r>
            <a:r>
              <a:rPr lang="en-US" dirty="0" smtClean="0"/>
              <a:t>pain in region of navel, &lt; on sitting, &gt; when walking.</a:t>
            </a:r>
          </a:p>
          <a:p>
            <a:pPr fontAlgn="base"/>
            <a:r>
              <a:rPr lang="en-US" dirty="0" smtClean="0"/>
              <a:t>Wind colic. </a:t>
            </a:r>
          </a:p>
          <a:p>
            <a:pPr fontAlgn="base"/>
            <a:r>
              <a:rPr lang="en-US" dirty="0" smtClean="0"/>
              <a:t>Cutting in belly, like a thread, towards centre.</a:t>
            </a:r>
          </a:p>
          <a:p>
            <a:pPr fontAlgn="base"/>
            <a:r>
              <a:rPr lang="en-US" dirty="0" smtClean="0"/>
              <a:t>Colic ;from catching cold by getting feet wet ; </a:t>
            </a:r>
            <a:r>
              <a:rPr lang="en-US" b="1" dirty="0" smtClean="0"/>
              <a:t>after eating too much ; after eating cucumbers, salad, etc. </a:t>
            </a:r>
          </a:p>
          <a:p>
            <a:pPr fontAlgn="base"/>
            <a:r>
              <a:rPr lang="en-US" b="1" dirty="0" smtClean="0"/>
              <a:t>Severe pains in abdomen. </a:t>
            </a:r>
          </a:p>
          <a:p>
            <a:pPr fontAlgn="base"/>
            <a:r>
              <a:rPr lang="en-US" b="1" dirty="0" smtClean="0"/>
              <a:t>Colicky pains, beginning in hepatic region and spreading over whole abdomen, worse around navel ; &lt; when sitting ; &gt; when moving about and by passing flatus.</a:t>
            </a:r>
          </a:p>
          <a:p>
            <a:pPr fontAlgn="base"/>
            <a:r>
              <a:rPr lang="en-US" b="1" dirty="0" smtClean="0"/>
              <a:t>Violent pain in </a:t>
            </a:r>
            <a:r>
              <a:rPr lang="en-US" b="1" dirty="0" err="1" smtClean="0"/>
              <a:t>hypogastrium</a:t>
            </a:r>
            <a:r>
              <a:rPr lang="en-US" b="1" dirty="0" smtClean="0"/>
              <a:t>, to left, with urging to urinate ; burning </a:t>
            </a:r>
            <a:r>
              <a:rPr lang="en-US" b="1" dirty="0" err="1" smtClean="0"/>
              <a:t>micturation</a:t>
            </a:r>
            <a:endParaRPr lang="en-US" b="1" dirty="0" smtClean="0"/>
          </a:p>
          <a:p>
            <a:pPr fontAlgn="base"/>
            <a:r>
              <a:rPr lang="en-US" b="1" dirty="0" smtClean="0"/>
              <a:t>Stitches in loins.</a:t>
            </a:r>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STOOLS AND RECTUM.</a:t>
            </a:r>
            <a:br>
              <a:rPr lang="en-US" dirty="0" smtClean="0"/>
            </a:br>
            <a:endParaRPr lang="en-US" dirty="0"/>
          </a:p>
        </p:txBody>
      </p:sp>
      <p:sp>
        <p:nvSpPr>
          <p:cNvPr id="3" name="Content Placeholder 2"/>
          <p:cNvSpPr>
            <a:spLocks noGrp="1"/>
          </p:cNvSpPr>
          <p:nvPr>
            <p:ph idx="1"/>
          </p:nvPr>
        </p:nvSpPr>
        <p:spPr>
          <a:xfrm>
            <a:off x="457200" y="838200"/>
            <a:ext cx="8229600" cy="5715000"/>
          </a:xfrm>
        </p:spPr>
        <p:txBody>
          <a:bodyPr>
            <a:normAutofit fontScale="92500" lnSpcReduction="20000"/>
          </a:bodyPr>
          <a:lstStyle/>
          <a:p>
            <a:pPr fontAlgn="base"/>
            <a:r>
              <a:rPr lang="en-US" dirty="0" smtClean="0"/>
              <a:t>Flatus very offensive, and moist ; mornings.</a:t>
            </a:r>
          </a:p>
          <a:p>
            <a:pPr fontAlgn="base"/>
            <a:r>
              <a:rPr lang="en-US" dirty="0" smtClean="0"/>
              <a:t>Bowels loose, after midnight, or towards morning, with offensive flatus.</a:t>
            </a:r>
          </a:p>
          <a:p>
            <a:pPr fontAlgn="base"/>
            <a:r>
              <a:rPr lang="en-US" dirty="0" smtClean="0"/>
              <a:t>Urging to stool, with rumbling in bowels, but nothing passes.</a:t>
            </a:r>
          </a:p>
          <a:p>
            <a:pPr fontAlgn="base"/>
            <a:r>
              <a:rPr lang="en-US" b="1" dirty="0" smtClean="0"/>
              <a:t>Constipation, following </a:t>
            </a:r>
            <a:r>
              <a:rPr lang="en-US" b="1" dirty="0" err="1" smtClean="0"/>
              <a:t>intermittents</a:t>
            </a:r>
            <a:r>
              <a:rPr lang="en-US" b="1" dirty="0" smtClean="0"/>
              <a:t> treated by quinine.</a:t>
            </a:r>
          </a:p>
          <a:p>
            <a:pPr fontAlgn="base"/>
            <a:r>
              <a:rPr lang="en-US" b="1" dirty="0" smtClean="0"/>
              <a:t>Difficult passing of feces ; passage interrupted.</a:t>
            </a:r>
          </a:p>
          <a:p>
            <a:pPr fontAlgn="base"/>
            <a:r>
              <a:rPr lang="en-US" b="1" dirty="0" smtClean="0"/>
              <a:t>Urging without a passage, but stitches in rectum.</a:t>
            </a:r>
          </a:p>
          <a:p>
            <a:pPr fontAlgn="base"/>
            <a:r>
              <a:rPr lang="en-US" dirty="0" smtClean="0"/>
              <a:t>Contraction, cutting, tearing pain at anus during stool, with irritation of hemorrhoids.</a:t>
            </a:r>
          </a:p>
          <a:p>
            <a:pPr fontAlgn="base">
              <a:buNone/>
            </a:pPr>
            <a:r>
              <a:rPr lang="en-US" dirty="0" smtClean="0"/>
              <a:t/>
            </a:r>
            <a:br>
              <a:rPr lang="en-US" dirty="0" smtClean="0"/>
            </a:br>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lnSpcReduction="10000"/>
          </a:bodyPr>
          <a:lstStyle/>
          <a:p>
            <a:r>
              <a:rPr lang="en-US" dirty="0" smtClean="0"/>
              <a:t>Flower petal length3–4.5 mm</a:t>
            </a:r>
          </a:p>
          <a:p>
            <a:r>
              <a:rPr lang="en-US" dirty="0" smtClean="0"/>
              <a:t>Petal fusion, the </a:t>
            </a:r>
            <a:r>
              <a:rPr lang="en-US" dirty="0" err="1" smtClean="0"/>
              <a:t>perianth</a:t>
            </a:r>
            <a:r>
              <a:rPr lang="en-US" dirty="0" smtClean="0"/>
              <a:t> parts are separate</a:t>
            </a:r>
          </a:p>
          <a:p>
            <a:r>
              <a:rPr lang="en-US" dirty="0" smtClean="0"/>
              <a:t>Inflorescence type: the inflorescence is an umbel (with an axis so short it appears the flowers all originate from the same point)</a:t>
            </a:r>
          </a:p>
          <a:p>
            <a:r>
              <a:rPr lang="en-US" dirty="0" smtClean="0"/>
              <a:t>Ovary position- the ovary is above the point of petal and/or sepal attachment</a:t>
            </a:r>
          </a:p>
          <a:p>
            <a:r>
              <a:rPr lang="en-US" dirty="0" smtClean="0"/>
              <a:t>Fruit type (specific)- the fruit is a capsule (splits along two or more seams, apical teeth or pores when dry, to release two or more seeds)</a:t>
            </a:r>
          </a:p>
          <a:p>
            <a:r>
              <a:rPr lang="en-US" dirty="0" smtClean="0"/>
              <a:t>Fruit length - Up to 5 mm</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err="1" smtClean="0"/>
              <a:t>Hemorrhoidal</a:t>
            </a:r>
            <a:r>
              <a:rPr lang="en-US" b="1" dirty="0" smtClean="0"/>
              <a:t> pains.</a:t>
            </a:r>
          </a:p>
          <a:p>
            <a:r>
              <a:rPr lang="en-US" dirty="0" smtClean="0"/>
              <a:t>A very painful stitch extends along rectum downward.</a:t>
            </a:r>
          </a:p>
          <a:p>
            <a:r>
              <a:rPr lang="en-US" b="1" dirty="0" smtClean="0"/>
              <a:t>Tearing jerks in anus ; also biting and crawling.</a:t>
            </a:r>
            <a:br>
              <a:rPr lang="en-US" b="1" dirty="0" smtClean="0"/>
            </a:br>
            <a:r>
              <a:rPr lang="en-US" dirty="0" smtClean="0"/>
              <a:t>In anus, a cold creeping, like a worm, more on left side.</a:t>
            </a:r>
          </a:p>
          <a:p>
            <a:r>
              <a:rPr lang="en-US" b="1" dirty="0" smtClean="0"/>
              <a:t>Itching at anus. </a:t>
            </a:r>
          </a:p>
          <a:p>
            <a:r>
              <a:rPr lang="en-US" dirty="0" smtClean="0"/>
              <a:t>Blood passes with stool.</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RESPIRATION.</a:t>
            </a:r>
            <a:br>
              <a:rPr lang="en-US" dirty="0" smtClean="0"/>
            </a:br>
            <a:endParaRPr lang="en-US" dirty="0"/>
          </a:p>
        </p:txBody>
      </p:sp>
      <p:sp>
        <p:nvSpPr>
          <p:cNvPr id="3" name="Content Placeholder 2"/>
          <p:cNvSpPr>
            <a:spLocks noGrp="1"/>
          </p:cNvSpPr>
          <p:nvPr>
            <p:ph idx="1"/>
          </p:nvPr>
        </p:nvSpPr>
        <p:spPr>
          <a:xfrm>
            <a:off x="457200" y="762000"/>
            <a:ext cx="8229600" cy="5364163"/>
          </a:xfrm>
        </p:spPr>
        <p:txBody>
          <a:bodyPr>
            <a:normAutofit/>
          </a:bodyPr>
          <a:lstStyle/>
          <a:p>
            <a:pPr fontAlgn="base"/>
            <a:r>
              <a:rPr lang="en-US" dirty="0" smtClean="0"/>
              <a:t>Oppressed breathing : from pressure in middle of chest ; &lt; in evening .</a:t>
            </a:r>
          </a:p>
          <a:p>
            <a:pPr fontAlgn="base"/>
            <a:r>
              <a:rPr lang="en-US" dirty="0" smtClean="0"/>
              <a:t>Hacking and worrying till he cannot breathe. </a:t>
            </a:r>
          </a:p>
          <a:p>
            <a:pPr fontAlgn="base"/>
            <a:r>
              <a:rPr lang="en-US" dirty="0" smtClean="0"/>
              <a:t>He must take a long breath, and then sneezes correspondingly.</a:t>
            </a:r>
          </a:p>
          <a:p>
            <a:pPr fontAlgn="base"/>
            <a:r>
              <a:rPr lang="en-US" dirty="0" smtClean="0"/>
              <a:t>On inspiring cold air, hacking cough.</a:t>
            </a:r>
          </a:p>
          <a:p>
            <a:pPr fontAlgn="base"/>
            <a:r>
              <a:rPr lang="en-US" dirty="0" smtClean="0"/>
              <a:t>On deep inspiration, sticking in left side.</a:t>
            </a:r>
            <a:br>
              <a:rPr lang="en-US" dirty="0" smtClean="0"/>
            </a:br>
            <a:r>
              <a:rPr lang="en-US"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a:bodyPr>
          <a:lstStyle/>
          <a:p>
            <a:r>
              <a:rPr lang="en-US" dirty="0" smtClean="0"/>
              <a:t>Laryngeal cough, frequently repeated. </a:t>
            </a:r>
          </a:p>
          <a:p>
            <a:r>
              <a:rPr lang="en-US" dirty="0" smtClean="0"/>
              <a:t>Severe laryngeal cough, which compels patient to grasp larynx ; feels as if cough would tear it.</a:t>
            </a:r>
          </a:p>
          <a:p>
            <a:r>
              <a:rPr lang="en-US" dirty="0" smtClean="0"/>
              <a:t>Hoarse, harsh, ringing, spasmodic cough ; excited by constant tickling in larynx ; cough produces a raw, splitting pain in larynx, so acute and so severe as to compel patient to crouch from suffering, and to make every effort to suppress cough. </a:t>
            </a:r>
          </a:p>
          <a:p>
            <a:r>
              <a:rPr lang="en-US" dirty="0" smtClean="0"/>
              <a:t>Frequent cough, tension in upper part of chest, loss of appetite ; &lt; every evening.</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953000"/>
            <a:ext cx="8183880" cy="1051560"/>
          </a:xfrm>
        </p:spPr>
        <p:txBody>
          <a:bodyPr/>
          <a:lstStyle/>
          <a:p>
            <a:endParaRPr lang="en-US" dirty="0"/>
          </a:p>
        </p:txBody>
      </p:sp>
      <p:sp>
        <p:nvSpPr>
          <p:cNvPr id="3" name="Content Placeholder 2"/>
          <p:cNvSpPr>
            <a:spLocks noGrp="1"/>
          </p:cNvSpPr>
          <p:nvPr>
            <p:ph idx="1"/>
          </p:nvPr>
        </p:nvSpPr>
        <p:spPr/>
        <p:txBody>
          <a:bodyPr/>
          <a:lstStyle/>
          <a:p>
            <a:r>
              <a:rPr lang="en-US" dirty="0" smtClean="0"/>
              <a:t>Soreness in limbs and aching in all bones, as after taking a cold. </a:t>
            </a:r>
          </a:p>
          <a:p>
            <a:r>
              <a:rPr lang="en-US" dirty="0" smtClean="0"/>
              <a:t>Tired feeling in all limbs.</a:t>
            </a:r>
          </a:p>
          <a:p>
            <a:r>
              <a:rPr lang="en-US" dirty="0" smtClean="0"/>
              <a:t>Weak sensation in limbs after flatulent troubles.</a:t>
            </a:r>
          </a:p>
          <a:p>
            <a:r>
              <a:rPr lang="en-US" b="1" dirty="0" smtClean="0"/>
              <a:t>Neuralgia of stump (after amputation), violent burning stinging pains.</a:t>
            </a:r>
            <a:br>
              <a:rPr lang="en-US" b="1" dirty="0" smtClean="0"/>
            </a:br>
            <a:r>
              <a:rPr lang="en-US" b="1" dirty="0" smtClean="0"/>
              <a:t>  </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183880" cy="6858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FEVER</a:t>
            </a:r>
            <a:br>
              <a:rPr lang="en-US" dirty="0" smtClean="0"/>
            </a:br>
            <a:endParaRPr lang="en-US" dirty="0"/>
          </a:p>
        </p:txBody>
      </p:sp>
      <p:sp>
        <p:nvSpPr>
          <p:cNvPr id="3" name="Content Placeholder 2"/>
          <p:cNvSpPr>
            <a:spLocks noGrp="1"/>
          </p:cNvSpPr>
          <p:nvPr>
            <p:ph idx="1"/>
          </p:nvPr>
        </p:nvSpPr>
        <p:spPr>
          <a:xfrm>
            <a:off x="457200" y="1295400"/>
            <a:ext cx="8229600" cy="4876800"/>
          </a:xfrm>
        </p:spPr>
        <p:txBody>
          <a:bodyPr>
            <a:normAutofit fontScale="92500" lnSpcReduction="10000"/>
          </a:bodyPr>
          <a:lstStyle/>
          <a:p>
            <a:pPr fontAlgn="base"/>
            <a:r>
              <a:rPr lang="en-US" dirty="0" smtClean="0"/>
              <a:t>Coldness alternates with heat.</a:t>
            </a:r>
          </a:p>
          <a:p>
            <a:pPr fontAlgn="base"/>
            <a:r>
              <a:rPr lang="en-US" dirty="0" smtClean="0"/>
              <a:t>Chills, followed by fever. </a:t>
            </a:r>
          </a:p>
          <a:p>
            <a:pPr fontAlgn="base"/>
            <a:r>
              <a:rPr lang="en-US" dirty="0" smtClean="0"/>
              <a:t>Heat in head, on head, in brows, in face, in cheeks, in throat down to stomach and bowels.</a:t>
            </a:r>
          </a:p>
          <a:p>
            <a:pPr fontAlgn="base"/>
            <a:r>
              <a:rPr lang="en-US" dirty="0" smtClean="0"/>
              <a:t>Heat with </a:t>
            </a:r>
            <a:r>
              <a:rPr lang="en-US" dirty="0" err="1" smtClean="0"/>
              <a:t>coryza</a:t>
            </a:r>
            <a:r>
              <a:rPr lang="en-US" dirty="0" smtClean="0"/>
              <a:t>, alternating with cold and flitting heat over whole body and thirst ; evenings.</a:t>
            </a:r>
          </a:p>
          <a:p>
            <a:pPr fontAlgn="base"/>
            <a:r>
              <a:rPr lang="en-US" dirty="0" smtClean="0"/>
              <a:t>Attacks of flushes of heat. </a:t>
            </a:r>
          </a:p>
          <a:p>
            <a:pPr fontAlgn="base"/>
            <a:r>
              <a:rPr lang="en-US" dirty="0" smtClean="0"/>
              <a:t>Heat and thirst, with rumbling in belly. </a:t>
            </a:r>
          </a:p>
          <a:p>
            <a:pPr fontAlgn="base"/>
            <a:r>
              <a:rPr lang="en-US" dirty="0" smtClean="0"/>
              <a:t>Heat, without thirst, 2 A. M., passes off by morning, &lt; again after breakfast.</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183880" cy="594360"/>
          </a:xfrm>
        </p:spPr>
        <p:txBody>
          <a:bodyPr>
            <a:normAutofit fontScale="90000"/>
          </a:bodyPr>
          <a:lstStyle/>
          <a:p>
            <a:r>
              <a:rPr lang="en-US" dirty="0" smtClean="0"/>
              <a:t/>
            </a:r>
            <a:br>
              <a:rPr lang="en-US" dirty="0" smtClean="0"/>
            </a:br>
            <a:r>
              <a:rPr lang="en-US" dirty="0" smtClean="0"/>
              <a:t> SKIN</a:t>
            </a:r>
            <a:endParaRPr lang="en-US" dirty="0"/>
          </a:p>
        </p:txBody>
      </p:sp>
      <p:sp>
        <p:nvSpPr>
          <p:cNvPr id="3" name="Content Placeholder 2"/>
          <p:cNvSpPr>
            <a:spLocks noGrp="1"/>
          </p:cNvSpPr>
          <p:nvPr>
            <p:ph idx="1"/>
          </p:nvPr>
        </p:nvSpPr>
        <p:spPr>
          <a:xfrm>
            <a:off x="457200" y="1066801"/>
            <a:ext cx="8229600" cy="3962400"/>
          </a:xfrm>
        </p:spPr>
        <p:txBody>
          <a:bodyPr>
            <a:normAutofit lnSpcReduction="10000"/>
          </a:bodyPr>
          <a:lstStyle/>
          <a:p>
            <a:pPr fontAlgn="base"/>
            <a:r>
              <a:rPr lang="en-US" dirty="0" smtClean="0"/>
              <a:t>Pricking, like from pins or needles, in skin, especially on head, on forehead, in brows, on throat and on r. arm.</a:t>
            </a:r>
          </a:p>
          <a:p>
            <a:pPr fontAlgn="base"/>
            <a:r>
              <a:rPr lang="en-US" dirty="0" smtClean="0"/>
              <a:t>Redness and itching of skin.</a:t>
            </a:r>
          </a:p>
          <a:p>
            <a:pPr fontAlgn="base"/>
            <a:r>
              <a:rPr lang="en-US" dirty="0" err="1" smtClean="0"/>
              <a:t>Nettlerash</a:t>
            </a:r>
            <a:r>
              <a:rPr lang="en-US" dirty="0" smtClean="0"/>
              <a:t> on thighs.</a:t>
            </a:r>
          </a:p>
          <a:p>
            <a:pPr fontAlgn="base"/>
            <a:r>
              <a:rPr lang="en-US" dirty="0" smtClean="0"/>
              <a:t>Measles, with strongly marked catarrhal symptoms.</a:t>
            </a:r>
          </a:p>
          <a:p>
            <a:pPr fontAlgn="base"/>
            <a:r>
              <a:rPr lang="en-US" dirty="0" err="1" smtClean="0"/>
              <a:t>Scarlatina</a:t>
            </a:r>
            <a:r>
              <a:rPr lang="en-US" dirty="0" smtClean="0"/>
              <a:t>, with characteristic running from nose and urinary symptoms.</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83880" cy="1051560"/>
          </a:xfrm>
        </p:spPr>
        <p:txBody>
          <a:bodyPr/>
          <a:lstStyle/>
          <a:p>
            <a:r>
              <a:rPr lang="en-US" dirty="0" smtClean="0"/>
              <a:t>RELATIONS</a:t>
            </a:r>
            <a:endParaRPr lang="en-US" dirty="0"/>
          </a:p>
        </p:txBody>
      </p:sp>
      <p:sp>
        <p:nvSpPr>
          <p:cNvPr id="3" name="Content Placeholder 2"/>
          <p:cNvSpPr>
            <a:spLocks noGrp="1"/>
          </p:cNvSpPr>
          <p:nvPr>
            <p:ph idx="1"/>
          </p:nvPr>
        </p:nvSpPr>
        <p:spPr>
          <a:xfrm>
            <a:off x="502920" y="1447800"/>
            <a:ext cx="8183880" cy="3270504"/>
          </a:xfrm>
        </p:spPr>
        <p:txBody>
          <a:bodyPr>
            <a:normAutofit fontScale="92500" lnSpcReduction="20000"/>
          </a:bodyPr>
          <a:lstStyle/>
          <a:p>
            <a:pPr fontAlgn="base"/>
            <a:r>
              <a:rPr lang="en-US" dirty="0" err="1" smtClean="0"/>
              <a:t>Antidoted</a:t>
            </a:r>
            <a:r>
              <a:rPr lang="en-US" dirty="0" smtClean="0"/>
              <a:t> by : </a:t>
            </a:r>
            <a:r>
              <a:rPr lang="en-US" i="1" dirty="0" err="1" smtClean="0"/>
              <a:t>Arnic</a:t>
            </a:r>
            <a:r>
              <a:rPr lang="en-US" dirty="0" smtClean="0"/>
              <a:t>. (toothache), </a:t>
            </a:r>
            <a:r>
              <a:rPr lang="en-US" i="1" dirty="0" err="1" smtClean="0"/>
              <a:t>Chamom</a:t>
            </a:r>
            <a:r>
              <a:rPr lang="en-US" dirty="0" smtClean="0"/>
              <a:t>. (bellyache), </a:t>
            </a:r>
            <a:r>
              <a:rPr lang="en-US" i="1" dirty="0" err="1" smtClean="0"/>
              <a:t>Nux</a:t>
            </a:r>
            <a:r>
              <a:rPr lang="en-US" i="1" dirty="0" smtClean="0"/>
              <a:t> </a:t>
            </a:r>
            <a:r>
              <a:rPr lang="en-US" i="1" dirty="0" err="1" smtClean="0"/>
              <a:t>vom</a:t>
            </a:r>
            <a:r>
              <a:rPr lang="en-US" dirty="0" smtClean="0"/>
              <a:t>. (</a:t>
            </a:r>
            <a:r>
              <a:rPr lang="en-US" dirty="0" err="1" smtClean="0"/>
              <a:t>coryza</a:t>
            </a:r>
            <a:r>
              <a:rPr lang="en-US" dirty="0" smtClean="0"/>
              <a:t>, recurring yearly in August ; unpleasant sensations caused by handling peaches and some blossoming trees and plants ; hay fever)</a:t>
            </a:r>
          </a:p>
          <a:p>
            <a:pPr fontAlgn="base"/>
            <a:r>
              <a:rPr lang="en-US" dirty="0" smtClean="0"/>
              <a:t>Roasted coffee will remove onion breath.</a:t>
            </a:r>
          </a:p>
          <a:p>
            <a:pPr fontAlgn="base"/>
            <a:r>
              <a:rPr lang="en-US" dirty="0" smtClean="0"/>
              <a:t>Complementary : </a:t>
            </a:r>
            <a:r>
              <a:rPr lang="en-US" i="1" dirty="0" smtClean="0"/>
              <a:t>Phosphor., </a:t>
            </a:r>
            <a:r>
              <a:rPr lang="en-US" i="1" dirty="0" err="1" smtClean="0"/>
              <a:t>Pulsat</a:t>
            </a:r>
            <a:r>
              <a:rPr lang="en-US" i="1" dirty="0" smtClean="0"/>
              <a:t>., </a:t>
            </a:r>
            <a:r>
              <a:rPr lang="en-US" i="1" dirty="0" err="1" smtClean="0"/>
              <a:t>Sarsap</a:t>
            </a:r>
            <a:r>
              <a:rPr lang="en-US" i="1" dirty="0" smtClean="0"/>
              <a:t>., </a:t>
            </a:r>
            <a:r>
              <a:rPr lang="en-US" i="1" dirty="0" err="1" smtClean="0"/>
              <a:t>Thuya</a:t>
            </a:r>
            <a:r>
              <a:rPr lang="en-US" dirty="0" smtClean="0"/>
              <a:t>.</a:t>
            </a:r>
            <a:endParaRPr lang="en-US" smtClean="0"/>
          </a:p>
          <a:p>
            <a:pPr fontAlgn="base"/>
            <a:r>
              <a:rPr lang="en-US" smtClean="0"/>
              <a:t>Compare</a:t>
            </a:r>
            <a:r>
              <a:rPr lang="en-US" dirty="0" smtClean="0"/>
              <a:t> : </a:t>
            </a:r>
            <a:r>
              <a:rPr lang="en-US" i="1" dirty="0" smtClean="0"/>
              <a:t>Aconite, Chlorine, </a:t>
            </a:r>
            <a:r>
              <a:rPr lang="en-US" i="1" dirty="0" err="1" smtClean="0"/>
              <a:t>Ipec</a:t>
            </a:r>
            <a:r>
              <a:rPr lang="en-US" dirty="0" smtClean="0"/>
              <a: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peed computers.Speedcomputer.000\Desktop\ALLIUM CEPA 1.jpg"/>
          <p:cNvPicPr>
            <a:picLocks noGrp="1" noChangeAspect="1" noChangeArrowheads="1"/>
          </p:cNvPicPr>
          <p:nvPr>
            <p:ph idx="1"/>
          </p:nvPr>
        </p:nvPicPr>
        <p:blipFill>
          <a:blip r:embed="rId2"/>
          <a:srcRect/>
          <a:stretch>
            <a:fillRect/>
          </a:stretch>
        </p:blipFill>
        <p:spPr bwMode="auto">
          <a:xfrm>
            <a:off x="2514600" y="990600"/>
            <a:ext cx="3810000" cy="4267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speed computers.Speedcomputer.000\Desktop\ALLIUM CEPA 3.jpg"/>
          <p:cNvPicPr>
            <a:picLocks noGrp="1" noChangeAspect="1" noChangeArrowheads="1"/>
          </p:cNvPicPr>
          <p:nvPr>
            <p:ph idx="1"/>
          </p:nvPr>
        </p:nvPicPr>
        <p:blipFill>
          <a:blip r:embed="rId2"/>
          <a:stretch>
            <a:fillRect/>
          </a:stretch>
        </p:blipFill>
        <p:spPr bwMode="auto">
          <a:xfrm>
            <a:off x="2133600" y="897470"/>
            <a:ext cx="5129533" cy="359832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DESCRIPTION</a:t>
            </a:r>
            <a:endParaRPr lang="en-US" dirty="0"/>
          </a:p>
        </p:txBody>
      </p:sp>
      <p:sp>
        <p:nvSpPr>
          <p:cNvPr id="3" name="Content Placeholder 2"/>
          <p:cNvSpPr>
            <a:spLocks noGrp="1"/>
          </p:cNvSpPr>
          <p:nvPr>
            <p:ph idx="1"/>
          </p:nvPr>
        </p:nvSpPr>
        <p:spPr>
          <a:xfrm>
            <a:off x="457200" y="1219200"/>
            <a:ext cx="8229600" cy="5410200"/>
          </a:xfrm>
        </p:spPr>
        <p:txBody>
          <a:bodyPr>
            <a:normAutofit/>
          </a:bodyPr>
          <a:lstStyle/>
          <a:p>
            <a:r>
              <a:rPr lang="en-US" dirty="0" smtClean="0"/>
              <a:t>The onion, also called the common onion or bulb onion, is the most cultivated species of the </a:t>
            </a:r>
            <a:r>
              <a:rPr lang="en-US" dirty="0" err="1" smtClean="0"/>
              <a:t>Allium</a:t>
            </a:r>
            <a:r>
              <a:rPr lang="en-US" dirty="0" smtClean="0"/>
              <a:t> genus, and it is related to the leek, garlic, and shallot. Like its other </a:t>
            </a:r>
            <a:r>
              <a:rPr lang="en-US" dirty="0" err="1" smtClean="0"/>
              <a:t>Allium</a:t>
            </a:r>
            <a:r>
              <a:rPr lang="en-US" dirty="0" smtClean="0"/>
              <a:t> family members, onions contain important health-promoting sulfur </a:t>
            </a:r>
            <a:r>
              <a:rPr lang="en-US" dirty="0" err="1" smtClean="0"/>
              <a:t>phytonutrients</a:t>
            </a:r>
            <a:r>
              <a:rPr lang="en-US" dirty="0" smtClean="0"/>
              <a:t>, such as </a:t>
            </a:r>
            <a:r>
              <a:rPr lang="en-US" dirty="0" err="1" smtClean="0"/>
              <a:t>allyl</a:t>
            </a:r>
            <a:r>
              <a:rPr lang="en-US" dirty="0" smtClean="0"/>
              <a:t> </a:t>
            </a:r>
            <a:r>
              <a:rPr lang="en-US" dirty="0" err="1" smtClean="0"/>
              <a:t>propyl</a:t>
            </a:r>
            <a:r>
              <a:rPr lang="en-US" dirty="0" smtClean="0"/>
              <a:t> </a:t>
            </a:r>
            <a:r>
              <a:rPr lang="en-US" dirty="0" err="1" smtClean="0"/>
              <a:t>sulfoxides</a:t>
            </a:r>
            <a:r>
              <a:rPr lang="en-US" dirty="0" smtClean="0"/>
              <a:t>. As a result, eating onions help boost immunity, treat infections, lower cholesterol, reduce blood pressure, reduce the risk of heart disease, and maintain blood sugar levels.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 the other hand, the homeopathic onion, </a:t>
            </a:r>
            <a:r>
              <a:rPr lang="en-US" dirty="0" err="1" smtClean="0"/>
              <a:t>Allium</a:t>
            </a:r>
            <a:r>
              <a:rPr lang="en-US" dirty="0" smtClean="0"/>
              <a:t> </a:t>
            </a:r>
            <a:r>
              <a:rPr lang="en-US" dirty="0" err="1" smtClean="0"/>
              <a:t>cepa</a:t>
            </a:r>
            <a:r>
              <a:rPr lang="en-US" dirty="0" smtClean="0"/>
              <a:t>, is used for a wide variety of infections, cold symptoms, allergies, eye irritations, and neuralgic pains.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r>
              <a:rPr lang="en-US" b="1" i="1" dirty="0" smtClean="0"/>
              <a:t>Facts and History of Homeopathic </a:t>
            </a:r>
            <a:r>
              <a:rPr lang="en-US" b="1" i="1" dirty="0" err="1" smtClean="0"/>
              <a:t>Allium</a:t>
            </a:r>
            <a:r>
              <a:rPr lang="en-US" b="1" i="1" dirty="0" smtClean="0"/>
              <a:t> </a:t>
            </a:r>
            <a:r>
              <a:rPr lang="en-US" b="1" i="1" dirty="0" err="1" smtClean="0"/>
              <a:t>Cepa</a:t>
            </a:r>
            <a:endParaRPr lang="en-US" b="1" dirty="0" smtClean="0"/>
          </a:p>
          <a:p>
            <a:pPr>
              <a:buNone/>
            </a:pPr>
            <a:r>
              <a:rPr lang="en-US" dirty="0" smtClean="0"/>
              <a:t>    - The onion plant has an interesting history and has been grown and cultivated for about 7,000 years. It is a biennial plant but is often grown annually. </a:t>
            </a:r>
          </a:p>
          <a:p>
            <a:pPr>
              <a:buNone/>
            </a:pPr>
            <a:r>
              <a:rPr lang="en-US" dirty="0" smtClean="0"/>
              <a:t>    - As food items, onions are cooked as a vegetable, and often part of soups. They can also be eaten raw and added to salads, or used to make chutneys or pickles.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r>
              <a:rPr lang="en-US" dirty="0" smtClean="0"/>
              <a:t>Ancient records of using onions date back to Eastern and Western Asia. For thousands of years, onions have been used as food in Persia, China, and Egypt.  Onions also had great spiritual significance and were placed in tombs of the pharaohs to accompany them into the afterlife.</a:t>
            </a:r>
          </a:p>
          <a:p>
            <a:r>
              <a:rPr lang="en-US" dirty="0" smtClean="0"/>
              <a:t>The ancient Greeks also had high regard for onions and consumed them in large amounts. The first European settlers brought onions to North America; however, the Native Americans were already eating wild onions cooked or raw in many of their dishes.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90</TotalTime>
  <Words>1051</Words>
  <Application>Microsoft Office PowerPoint</Application>
  <PresentationFormat>On-screen Show (4:3)</PresentationFormat>
  <Paragraphs>169</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Verdana</vt:lpstr>
      <vt:lpstr>Wingdings</vt:lpstr>
      <vt:lpstr>Wingdings 2</vt:lpstr>
      <vt:lpstr>Aspect</vt:lpstr>
      <vt:lpstr>ALLIUM  CEPA</vt:lpstr>
      <vt:lpstr>PowerPoint Presentation</vt:lpstr>
      <vt:lpstr>PowerPoint Presentation</vt:lpstr>
      <vt:lpstr>PowerPoint Presentation</vt:lpstr>
      <vt:lpstr>PowerPoint Presentation</vt:lpstr>
      <vt:lpstr>DESCRIPTION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MIND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SMELL AND NOSE</vt:lpstr>
      <vt:lpstr>PowerPoint Presentation</vt:lpstr>
      <vt:lpstr>PowerPoint Presentation</vt:lpstr>
      <vt:lpstr>FACE. </vt:lpstr>
      <vt:lpstr>TONGUE. </vt:lpstr>
      <vt:lpstr>THROAT</vt:lpstr>
      <vt:lpstr>ABDOMEN</vt:lpstr>
      <vt:lpstr>STOOLS AND RECTUM. </vt:lpstr>
      <vt:lpstr>PowerPoint Presentation</vt:lpstr>
      <vt:lpstr>RESPIRATION. </vt:lpstr>
      <vt:lpstr>PowerPoint Presentation</vt:lpstr>
      <vt:lpstr>PowerPoint Presentation</vt:lpstr>
      <vt:lpstr>       FEVER </vt:lpstr>
      <vt:lpstr>  SKIN</vt:lpstr>
      <vt:lpstr>RELATIONS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ALLIUM  CEPA</dc:title>
  <dc:creator>speed computers</dc:creator>
  <cp:lastModifiedBy>User</cp:lastModifiedBy>
  <cp:revision>25</cp:revision>
  <dcterms:created xsi:type="dcterms:W3CDTF">2006-08-16T00:00:00Z</dcterms:created>
  <dcterms:modified xsi:type="dcterms:W3CDTF">2019-08-15T05:38:13Z</dcterms:modified>
</cp:coreProperties>
</file>